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58" r:id="rId6"/>
    <p:sldId id="257" r:id="rId7"/>
    <p:sldId id="270" r:id="rId8"/>
    <p:sldId id="271" r:id="rId9"/>
    <p:sldId id="259" r:id="rId10"/>
    <p:sldId id="260" r:id="rId11"/>
    <p:sldId id="261" r:id="rId12"/>
    <p:sldId id="263" r:id="rId13"/>
    <p:sldId id="272" r:id="rId14"/>
    <p:sldId id="273" r:id="rId15"/>
    <p:sldId id="274" r:id="rId16"/>
    <p:sldId id="275" r:id="rId17"/>
    <p:sldId id="276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E8D1DFA-17E5-4F49-B5D9-EF9626DBDF6D}">
          <p14:sldIdLst>
            <p14:sldId id="256"/>
          </p14:sldIdLst>
        </p14:section>
        <p14:section name="Einleitung" id="{10E84BB4-CC6F-4517-8F05-991FAD30A796}">
          <p14:sldIdLst>
            <p14:sldId id="258"/>
            <p14:sldId id="257"/>
            <p14:sldId id="270"/>
          </p14:sldIdLst>
        </p14:section>
        <p14:section name="Hauptteil" id="{AE688068-0C4C-4BAC-A35B-D05382A33EC4}">
          <p14:sldIdLst>
            <p14:sldId id="271"/>
            <p14:sldId id="259"/>
            <p14:sldId id="260"/>
            <p14:sldId id="261"/>
            <p14:sldId id="263"/>
            <p14:sldId id="272"/>
            <p14:sldId id="273"/>
            <p14:sldId id="274"/>
            <p14:sldId id="275"/>
            <p14:sldId id="276"/>
          </p14:sldIdLst>
        </p14:section>
        <p14:section name="Demo" id="{699EE316-483E-4806-8A0C-530860E89968}">
          <p14:sldIdLst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E7"/>
    <a:srgbClr val="208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4911" autoAdjust="0"/>
  </p:normalViewPr>
  <p:slideViewPr>
    <p:cSldViewPr snapToGrid="0">
      <p:cViewPr varScale="1">
        <p:scale>
          <a:sx n="104" d="100"/>
          <a:sy n="104" d="100"/>
        </p:scale>
        <p:origin x="150" y="15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D2039-1B3E-4110-A369-4C98CFD2EF55}" type="datetimeFigureOut">
              <a:rPr lang="de-DE" smtClean="0"/>
              <a:t>24.03.2022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FDCD-5539-4084-A9DB-63EBFC4D53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4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FDCD-5539-4084-A9DB-63EBFC4D533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53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FDCD-5539-4084-A9DB-63EBFC4D533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48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6.wdp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CF18A57-7F83-4FFB-AEE7-AC5F7CF6A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" y="0"/>
            <a:ext cx="12190426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BCC6B4A0-CAC4-43BF-90B8-259791A1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29" name="Fußzeilenplatzhalter 4">
            <a:extLst>
              <a:ext uri="{FF2B5EF4-FFF2-40B4-BE49-F238E27FC236}">
                <a16:creationId xmlns:a16="http://schemas.microsoft.com/office/drawing/2014/main" id="{1EFA8381-D015-4DC8-853A-E937DFF3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675F7F1F-A59B-426F-8022-C2A846EB9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E65F0F0-D728-46E5-B8BB-99E3B442B5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AE42DF7-6A74-48A4-B901-A07E6DC46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Untertitel 2">
            <a:extLst>
              <a:ext uri="{FF2B5EF4-FFF2-40B4-BE49-F238E27FC236}">
                <a16:creationId xmlns:a16="http://schemas.microsoft.com/office/drawing/2014/main" id="{6F3F5833-2330-41B6-9789-110C762F2AC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36" name="Titelplatzhalter 1">
            <a:extLst>
              <a:ext uri="{FF2B5EF4-FFF2-40B4-BE49-F238E27FC236}">
                <a16:creationId xmlns:a16="http://schemas.microsoft.com/office/drawing/2014/main" id="{173D083B-8250-49B5-B1B8-B0B4408FB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426" y="655499"/>
            <a:ext cx="846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230973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36ADCE-753F-4985-BBCF-5233A227A1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616" y="0"/>
            <a:ext cx="6096383" cy="6858000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6F6085B-E493-442F-B606-5903F65947E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9E6A2C5-F156-490A-B734-E8A22EDF2FF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9589B765-52E0-4DE9-B1A0-B5F4B53EADF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BE49E03-AD7C-48FF-B4A6-EC496498C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8873F9-654E-4077-A562-60E67F144C5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 2">
            <a:extLst>
              <a:ext uri="{FF2B5EF4-FFF2-40B4-BE49-F238E27FC236}">
                <a16:creationId xmlns:a16="http://schemas.microsoft.com/office/drawing/2014/main" id="{25CAC76A-02BF-4081-8DB5-020DE003B63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14134" y="4190352"/>
            <a:ext cx="4337936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3D91460-F7D6-4E3E-81D0-7B42298F7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6" y="2023063"/>
            <a:ext cx="4349258" cy="1826067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Zwischentitel-</a:t>
            </a:r>
            <a:br>
              <a:rPr lang="de-DE" dirty="0"/>
            </a:br>
            <a:r>
              <a:rPr lang="de-DE" dirty="0" err="1"/>
              <a:t>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262185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72CF81-F29A-4C5D-969B-2430BC513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230" y="0"/>
            <a:ext cx="6096384" cy="6858000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6F6085B-E493-442F-B606-5903F65947E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9E6A2C5-F156-490A-B734-E8A22EDF2FF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9589B765-52E0-4DE9-B1A0-B5F4B53EADF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BE49E03-AD7C-48FF-B4A6-EC496498C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8873F9-654E-4077-A562-60E67F144C5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 2">
            <a:extLst>
              <a:ext uri="{FF2B5EF4-FFF2-40B4-BE49-F238E27FC236}">
                <a16:creationId xmlns:a16="http://schemas.microsoft.com/office/drawing/2014/main" id="{25CAC76A-02BF-4081-8DB5-020DE003B63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14134" y="4190352"/>
            <a:ext cx="4337936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3D91460-F7D6-4E3E-81D0-7B42298F7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6" y="2023063"/>
            <a:ext cx="4349258" cy="1826067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Zwischentitel-</a:t>
            </a:r>
            <a:br>
              <a:rPr lang="de-DE" dirty="0"/>
            </a:br>
            <a:r>
              <a:rPr lang="de-DE" dirty="0" err="1"/>
              <a:t>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006775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6D7F6ABF-0243-4366-8C9B-C64E47033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78867" cy="685800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57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39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63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AFAAABF-AFCA-442C-8AA8-7F55ECBD5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89" y="0"/>
            <a:ext cx="4178867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57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39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40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EF544C2-063B-47F7-8CD3-91686DB8D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171547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57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39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02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2B718A6-CD66-41EE-B790-E818580CA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29" y="0"/>
            <a:ext cx="4178871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98EAD74-A009-433A-8C13-FF7977B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3BAF5AF-89C0-49C9-9D01-DC27482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B57C765-E33E-4106-A0CA-A5BAC5BB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8AD4AE-2708-4C75-A067-E9CF14B575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EA739BC-C101-4CC6-A0B2-BCDD25BA7A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ntertitel 2">
            <a:extLst>
              <a:ext uri="{FF2B5EF4-FFF2-40B4-BE49-F238E27FC236}">
                <a16:creationId xmlns:a16="http://schemas.microsoft.com/office/drawing/2014/main" id="{37674BD5-565F-403C-BBC6-3D3EA2473E9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02425" y="4190352"/>
            <a:ext cx="6155899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0C1484B-71B3-4B63-B6E7-2BF733284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0716" y="2023063"/>
            <a:ext cx="614690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</a:t>
            </a:r>
          </a:p>
        </p:txBody>
      </p:sp>
    </p:spTree>
    <p:extLst>
      <p:ext uri="{BB962C8B-B14F-4D97-AF65-F5344CB8AC3E}">
        <p14:creationId xmlns:p14="http://schemas.microsoft.com/office/powerpoint/2010/main" val="937793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A11EC29-61BF-4D44-92BE-160CDC9C4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521" t="13423" r="10223" b="2218"/>
          <a:stretch/>
        </p:blipFill>
        <p:spPr>
          <a:xfrm>
            <a:off x="8013131" y="0"/>
            <a:ext cx="4178869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98EAD74-A009-433A-8C13-FF7977B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3BAF5AF-89C0-49C9-9D01-DC27482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B57C765-E33E-4106-A0CA-A5BAC5BB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8AD4AE-2708-4C75-A067-E9CF14B575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EA739BC-C101-4CC6-A0B2-BCDD25BA7A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ntertitel 2">
            <a:extLst>
              <a:ext uri="{FF2B5EF4-FFF2-40B4-BE49-F238E27FC236}">
                <a16:creationId xmlns:a16="http://schemas.microsoft.com/office/drawing/2014/main" id="{37674BD5-565F-403C-BBC6-3D3EA2473E9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02425" y="4190352"/>
            <a:ext cx="6155899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0C1484B-71B3-4B63-B6E7-2BF733284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0716" y="2023063"/>
            <a:ext cx="614690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D905F5-C24F-461D-8C73-A2995052C8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31" y="0"/>
            <a:ext cx="417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8E0D17-32DE-4CB3-A2A4-20739E7E8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30" y="0"/>
            <a:ext cx="4178869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98EAD74-A009-433A-8C13-FF7977B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3BAF5AF-89C0-49C9-9D01-DC27482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B57C765-E33E-4106-A0CA-A5BAC5BB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8AD4AE-2708-4C75-A067-E9CF14B575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EA739BC-C101-4CC6-A0B2-BCDD25BA7A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ntertitel 2">
            <a:extLst>
              <a:ext uri="{FF2B5EF4-FFF2-40B4-BE49-F238E27FC236}">
                <a16:creationId xmlns:a16="http://schemas.microsoft.com/office/drawing/2014/main" id="{37674BD5-565F-403C-BBC6-3D3EA2473E9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02425" y="4190352"/>
            <a:ext cx="6155899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0C1484B-71B3-4B63-B6E7-2BF733284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0716" y="2023063"/>
            <a:ext cx="614690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</a:t>
            </a:r>
          </a:p>
        </p:txBody>
      </p:sp>
    </p:spTree>
    <p:extLst>
      <p:ext uri="{BB962C8B-B14F-4D97-AF65-F5344CB8AC3E}">
        <p14:creationId xmlns:p14="http://schemas.microsoft.com/office/powerpoint/2010/main" val="1538606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9C1A-4C32-43FA-9A14-E6ED12AC7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0" y="1638795"/>
            <a:ext cx="10441525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576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5072413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38CAAE-E41C-4E26-8538-6F19A0AE0C8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28259" y="1638795"/>
            <a:ext cx="5090942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053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51093E48-62DB-4808-9E95-7D51DD5433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36" name="Datumsplatzhalter 3">
            <a:extLst>
              <a:ext uri="{FF2B5EF4-FFF2-40B4-BE49-F238E27FC236}">
                <a16:creationId xmlns:a16="http://schemas.microsoft.com/office/drawing/2014/main" id="{977FE9AC-6A32-4D3F-B934-FC63973B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37" name="Fußzeilenplatzhalter 4">
            <a:extLst>
              <a:ext uri="{FF2B5EF4-FFF2-40B4-BE49-F238E27FC236}">
                <a16:creationId xmlns:a16="http://schemas.microsoft.com/office/drawing/2014/main" id="{C986B38C-4F78-486B-97FE-453B971F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41FCEFCB-6BBD-4C9C-A855-637CFBDCF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5561DAD-B979-4DF9-9354-ACA8530DA49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673E369-17B0-438F-831A-1B55134157A0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Untertitel 2">
            <a:extLst>
              <a:ext uri="{FF2B5EF4-FFF2-40B4-BE49-F238E27FC236}">
                <a16:creationId xmlns:a16="http://schemas.microsoft.com/office/drawing/2014/main" id="{284B3DBD-D049-4407-AAB7-740D811F86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4" name="Titelplatzhalter 1">
            <a:extLst>
              <a:ext uri="{FF2B5EF4-FFF2-40B4-BE49-F238E27FC236}">
                <a16:creationId xmlns:a16="http://schemas.microsoft.com/office/drawing/2014/main" id="{1F72E336-601E-4030-94FA-744E02818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446" y="655499"/>
            <a:ext cx="86842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2610326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325610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4228" y="1638795"/>
            <a:ext cx="325610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4BEFDFE-C877-44E9-A17A-A017EC8AB49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44565" y="1638795"/>
            <a:ext cx="3274636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5415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4"/>
            <a:ext cx="240345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F125496-BB54-45A4-83A3-7C3883906C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56075" y="1638794"/>
            <a:ext cx="240345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25032" y="1638794"/>
            <a:ext cx="240345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4456A49-7D9B-497B-AE3A-82A0A6C59FE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97215" y="1638794"/>
            <a:ext cx="242198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445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5072413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38CAAE-E41C-4E26-8538-6F19A0AE0C8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28259" y="1638795"/>
            <a:ext cx="5090942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1C4CA623-FD65-42A1-9006-8D09F115580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383892" y="4175520"/>
            <a:ext cx="5072413" cy="2310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59DF7F33-2417-4E18-B05B-C797268D8B0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28259" y="4175520"/>
            <a:ext cx="5090942" cy="2310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7818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4228" y="1638795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4BEFDFE-C877-44E9-A17A-A017EC8AB49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44565" y="1638795"/>
            <a:ext cx="3274636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B61F0C8-BFFA-4840-B77F-8B1F0B25FFC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83892" y="4182696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1C5FEB3-5BAD-41CE-AF76-93EAE03F250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964228" y="4182696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2CEC0578-2C33-4A32-AF17-8656C0350F6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544565" y="4182696"/>
            <a:ext cx="3274636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4356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4"/>
            <a:ext cx="240345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F125496-BB54-45A4-83A3-7C3883906C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56075" y="1638794"/>
            <a:ext cx="240345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25032" y="1638794"/>
            <a:ext cx="240345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4456A49-7D9B-497B-AE3A-82A0A6C59FE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97215" y="1638794"/>
            <a:ext cx="242198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899C98CE-12EB-4497-84C2-30DCB3C9144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83892" y="4182763"/>
            <a:ext cx="240345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DF4124E4-84F0-4BAF-99E3-0AF708E8B95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56075" y="4182763"/>
            <a:ext cx="240345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7AD3E67D-D6F3-435E-978E-FA84EB6377C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725032" y="4182763"/>
            <a:ext cx="240345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24CD9081-DDE6-4D91-AB90-BE9B870E84E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397215" y="4182763"/>
            <a:ext cx="242198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6631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F3A2FE28-3A14-43CE-B3B4-918A7D4A56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42" name="Datumsplatzhalter 3">
            <a:extLst>
              <a:ext uri="{FF2B5EF4-FFF2-40B4-BE49-F238E27FC236}">
                <a16:creationId xmlns:a16="http://schemas.microsoft.com/office/drawing/2014/main" id="{57429828-B255-41B7-B97C-9CE70BED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43" name="Fußzeilenplatzhalter 4">
            <a:extLst>
              <a:ext uri="{FF2B5EF4-FFF2-40B4-BE49-F238E27FC236}">
                <a16:creationId xmlns:a16="http://schemas.microsoft.com/office/drawing/2014/main" id="{4EA47AB2-6D78-4DBE-9603-06C2DBF0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44" name="Foliennummernplatzhalter 5">
            <a:extLst>
              <a:ext uri="{FF2B5EF4-FFF2-40B4-BE49-F238E27FC236}">
                <a16:creationId xmlns:a16="http://schemas.microsoft.com/office/drawing/2014/main" id="{9CC6FE34-C329-4A5D-8A6B-03B09E94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A4037054-4884-48A5-BBB5-43269EF4A84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2B4E94E-C1CE-4A4D-95FD-4E563D515BA7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ntertitel 2">
            <a:extLst>
              <a:ext uri="{FF2B5EF4-FFF2-40B4-BE49-F238E27FC236}">
                <a16:creationId xmlns:a16="http://schemas.microsoft.com/office/drawing/2014/main" id="{8C7DE718-19A4-45B9-9E36-B377A2C6D80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9" name="Titelplatzhalter 1">
            <a:extLst>
              <a:ext uri="{FF2B5EF4-FFF2-40B4-BE49-F238E27FC236}">
                <a16:creationId xmlns:a16="http://schemas.microsoft.com/office/drawing/2014/main" id="{4D5BE24D-1141-4BD8-858B-34F4F9650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426" y="655499"/>
            <a:ext cx="846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12925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348E4900-4F29-423B-96B2-EAE767929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"/>
            <a:ext cx="12192000" cy="6857735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34" name="Datumsplatzhalter 3">
            <a:extLst>
              <a:ext uri="{FF2B5EF4-FFF2-40B4-BE49-F238E27FC236}">
                <a16:creationId xmlns:a16="http://schemas.microsoft.com/office/drawing/2014/main" id="{1ADA9022-07F6-43C4-BC8D-6F64AF60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E8EB109C-7CAD-41A5-8D2F-EDF3F954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F956AA7E-1565-45AB-B86C-1E8A10B61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B7118D6-43E7-4DB0-99AD-D9B1E7B5EB4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F2340558-4170-4B47-BEA3-177E88D2386C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ntertitel 2">
            <a:extLst>
              <a:ext uri="{FF2B5EF4-FFF2-40B4-BE49-F238E27FC236}">
                <a16:creationId xmlns:a16="http://schemas.microsoft.com/office/drawing/2014/main" id="{11961BB1-11F8-40A2-9BB8-9DD7A3F06E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1" name="Titelplatzhalter 1">
            <a:extLst>
              <a:ext uri="{FF2B5EF4-FFF2-40B4-BE49-F238E27FC236}">
                <a16:creationId xmlns:a16="http://schemas.microsoft.com/office/drawing/2014/main" id="{82A8F8B3-861D-4C62-9678-E48E74982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446" y="655499"/>
            <a:ext cx="86842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126978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46CBF53-3F34-4765-81BE-AC8AA3F0D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5990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98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A77E84-40BF-4B33-BBC7-F1EF35C30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6095986" cy="685800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98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A1D2AE3-5F40-40DB-AD53-A033B252F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095985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52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FFFA098-1668-4EB0-B282-DBDB8E10EE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"/>
            <a:ext cx="6095984" cy="685800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19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EBAC9803-D42B-4F2B-AACB-2FC4336C7191}"/>
              </a:ext>
            </a:extLst>
          </p:cNvPr>
          <p:cNvSpPr/>
          <p:nvPr userDrawn="1"/>
        </p:nvSpPr>
        <p:spPr>
          <a:xfrm>
            <a:off x="-1502" y="6545347"/>
            <a:ext cx="12193502" cy="3126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A11EC29-61BF-4D44-92BE-160CDC9C4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3" y="-5674"/>
            <a:ext cx="6095997" cy="6863674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6F6085B-E493-442F-B606-5903F65947E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9E6A2C5-F156-490A-B734-E8A22EDF2FF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9589B765-52E0-4DE9-B1A0-B5F4B53EADF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BE49E03-AD7C-48FF-B4A6-EC496498C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8873F9-654E-4077-A562-60E67F144C5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 2">
            <a:extLst>
              <a:ext uri="{FF2B5EF4-FFF2-40B4-BE49-F238E27FC236}">
                <a16:creationId xmlns:a16="http://schemas.microsoft.com/office/drawing/2014/main" id="{25CAC76A-02BF-4081-8DB5-020DE003B63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14134" y="4190352"/>
            <a:ext cx="4337936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3D91460-F7D6-4E3E-81D0-7B42298F7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6" y="2023063"/>
            <a:ext cx="4349258" cy="1826067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Zwischentitel-</a:t>
            </a:r>
            <a:br>
              <a:rPr lang="de-DE" dirty="0"/>
            </a:br>
            <a:r>
              <a:rPr lang="de-DE" dirty="0" err="1"/>
              <a:t>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12393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7E5CC2A-F2FB-4247-9BA1-8C208016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6522F0-59A3-4688-82CD-D987DA1A7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C86EC-3B31-479F-A91D-0322B0EB2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A26DD-7253-4918-B860-5109B0722DA7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5F29A-23BE-4075-8915-5ECBF4FA8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A53A0C-1E3C-4A71-8D69-3A20406F7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0F906-1C27-4310-957A-836A483D7C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09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54" r:id="rId2"/>
    <p:sldLayoutId id="2147483755" r:id="rId3"/>
    <p:sldLayoutId id="2147483756" r:id="rId4"/>
    <p:sldLayoutId id="2147483769" r:id="rId5"/>
    <p:sldLayoutId id="2147483770" r:id="rId6"/>
    <p:sldLayoutId id="2147483774" r:id="rId7"/>
    <p:sldLayoutId id="2147483775" r:id="rId8"/>
    <p:sldLayoutId id="2147483759" r:id="rId9"/>
    <p:sldLayoutId id="2147483771" r:id="rId10"/>
    <p:sldLayoutId id="2147483776" r:id="rId11"/>
    <p:sldLayoutId id="2147483761" r:id="rId12"/>
    <p:sldLayoutId id="2147483772" r:id="rId13"/>
    <p:sldLayoutId id="2147483773" r:id="rId14"/>
    <p:sldLayoutId id="2147483762" r:id="rId15"/>
    <p:sldLayoutId id="2147483777" r:id="rId16"/>
    <p:sldLayoutId id="2147483778" r:id="rId17"/>
    <p:sldLayoutId id="2147483678" r:id="rId18"/>
    <p:sldLayoutId id="2147483763" r:id="rId19"/>
    <p:sldLayoutId id="2147483765" r:id="rId20"/>
    <p:sldLayoutId id="2147483764" r:id="rId21"/>
    <p:sldLayoutId id="2147483766" r:id="rId22"/>
    <p:sldLayoutId id="2147483767" r:id="rId23"/>
    <p:sldLayoutId id="2147483768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ptag01.bmwgroup.net:8444/atsea-oracle/#!/hom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21.png"/><Relationship Id="rId4" Type="http://schemas.openxmlformats.org/officeDocument/2006/relationships/image" Target="../media/image3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C6530-A016-42C9-968C-84E5A904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5013EF-3A1E-4FF9-BFF0-62DA178DB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0BD4787-641C-478B-9E2A-B7611DA5C89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Vorstellung: TAG &amp; PDX-Handler</a:t>
            </a:r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83AE3AA-643C-41E5-A584-24320DE6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Macht man mit diesem TAG?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313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>
            <a:extLst>
              <a:ext uri="{FF2B5EF4-FFF2-40B4-BE49-F238E27FC236}">
                <a16:creationId xmlns:a16="http://schemas.microsoft.com/office/drawing/2014/main" id="{987C552F-8717-4C08-A87B-53D572E2E51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070BE9E-B29E-438C-98F6-6B025375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dirty="0"/>
              <a:t>Einordnung in Toollandschaft der TSP-EA Absicherung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EB9EB0-B6F6-4931-B2DE-6855B5CE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1591C3-B5BC-4003-A9D9-0CFB82DF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FA062-4DBF-4353-B15C-C200C98B3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207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75BBC42-CB88-4832-BEAE-58711BE32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14918" y="858982"/>
            <a:ext cx="8750140" cy="5958322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C7DB26DB-2135-4F13-AFAF-17793C08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 im Toolgefüge der Absicherung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E2BB0A2-69DE-4B53-A5AC-013CCA912F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84D2C-5D02-4E7D-A178-FCC832AD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8F0216-C2EE-4FD5-9302-95A20C83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DCB2D7-2E54-415D-A55C-633CF9238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4" name="Rechteck: diagonal liegende Ecken abgerundet 13">
            <a:extLst>
              <a:ext uri="{FF2B5EF4-FFF2-40B4-BE49-F238E27FC236}">
                <a16:creationId xmlns:a16="http://schemas.microsoft.com/office/drawing/2014/main" id="{22AE4A9A-BFE0-443D-B541-11B242083380}"/>
              </a:ext>
            </a:extLst>
          </p:cNvPr>
          <p:cNvSpPr/>
          <p:nvPr/>
        </p:nvSpPr>
        <p:spPr>
          <a:xfrm>
            <a:off x="3223491" y="905162"/>
            <a:ext cx="2179782" cy="1976582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32FC325-FF2B-4068-A60C-07EFD990BB85}"/>
              </a:ext>
            </a:extLst>
          </p:cNvPr>
          <p:cNvSpPr txBox="1"/>
          <p:nvPr/>
        </p:nvSpPr>
        <p:spPr>
          <a:xfrm>
            <a:off x="868218" y="4061499"/>
            <a:ext cx="3943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TAG als „</a:t>
            </a:r>
            <a:r>
              <a:rPr lang="de-DE" sz="2800" dirty="0" err="1"/>
              <a:t>Datenhub</a:t>
            </a:r>
            <a:r>
              <a:rPr lang="de-DE" sz="2800" dirty="0"/>
              <a:t>“ und Brücke zwischen Logistik und </a:t>
            </a:r>
            <a:r>
              <a:rPr lang="de-DE" sz="2800" dirty="0" err="1"/>
              <a:t>HiL</a:t>
            </a:r>
            <a:endParaRPr lang="de-DE" sz="2800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F05BA0F-A9C0-4454-9A52-F5322002BA8B}"/>
              </a:ext>
            </a:extLst>
          </p:cNvPr>
          <p:cNvCxnSpPr/>
          <p:nvPr/>
        </p:nvCxnSpPr>
        <p:spPr>
          <a:xfrm flipV="1">
            <a:off x="4498109" y="2504743"/>
            <a:ext cx="3278909" cy="1873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5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2">
            <a:extLst>
              <a:ext uri="{FF2B5EF4-FFF2-40B4-BE49-F238E27FC236}">
                <a16:creationId xmlns:a16="http://schemas.microsoft.com/office/drawing/2014/main" id="{1CD37E85-290B-4F31-B4CB-D88E8607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072200" y="1519748"/>
            <a:ext cx="14102704" cy="960309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A01885D-54DD-4571-8D26-6D7F41DC5803}"/>
              </a:ext>
            </a:extLst>
          </p:cNvPr>
          <p:cNvSpPr/>
          <p:nvPr/>
        </p:nvSpPr>
        <p:spPr>
          <a:xfrm rot="10800000">
            <a:off x="-709386" y="6183085"/>
            <a:ext cx="13258800" cy="699747"/>
          </a:xfrm>
          <a:prstGeom prst="rect">
            <a:avLst/>
          </a:prstGeom>
          <a:gradFill>
            <a:gsLst>
              <a:gs pos="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7DB26DB-2135-4F13-AFAF-17793C08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 im Toolgefüge der Absicherung  Testvorbereitung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E2BB0A2-69DE-4B53-A5AC-013CCA912F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84D2C-5D02-4E7D-A178-FCC832AD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8F0216-C2EE-4FD5-9302-95A20C83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DCB2D7-2E54-415D-A55C-633CF9238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A63A022-F924-44C0-910F-33DC299ECF1D}"/>
              </a:ext>
            </a:extLst>
          </p:cNvPr>
          <p:cNvSpPr/>
          <p:nvPr/>
        </p:nvSpPr>
        <p:spPr>
          <a:xfrm>
            <a:off x="-2781300" y="1265904"/>
            <a:ext cx="4495800" cy="3425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4FB3FF-18F7-4CA8-88D3-FC01FA803B99}"/>
              </a:ext>
            </a:extLst>
          </p:cNvPr>
          <p:cNvSpPr/>
          <p:nvPr/>
        </p:nvSpPr>
        <p:spPr>
          <a:xfrm>
            <a:off x="-716757" y="1259676"/>
            <a:ext cx="13258800" cy="457695"/>
          </a:xfrm>
          <a:prstGeom prst="rect">
            <a:avLst/>
          </a:prstGeom>
          <a:gradFill>
            <a:gsLst>
              <a:gs pos="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diagonal liegende Ecken abgerundet 20">
            <a:extLst>
              <a:ext uri="{FF2B5EF4-FFF2-40B4-BE49-F238E27FC236}">
                <a16:creationId xmlns:a16="http://schemas.microsoft.com/office/drawing/2014/main" id="{76B24D85-9940-4DEB-A42F-148AF2BCE53F}"/>
              </a:ext>
            </a:extLst>
          </p:cNvPr>
          <p:cNvSpPr/>
          <p:nvPr/>
        </p:nvSpPr>
        <p:spPr>
          <a:xfrm>
            <a:off x="6645858" y="2019300"/>
            <a:ext cx="1441450" cy="1308100"/>
          </a:xfrm>
          <a:prstGeom prst="round2DiagRect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3AC505A-1D95-452D-BD46-29D08A042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088" y="2149988"/>
            <a:ext cx="1236790" cy="1107597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2D658BD9-1D87-4EFE-81B4-7B90723DCCD0}"/>
              </a:ext>
            </a:extLst>
          </p:cNvPr>
          <p:cNvSpPr txBox="1"/>
          <p:nvPr/>
        </p:nvSpPr>
        <p:spPr>
          <a:xfrm>
            <a:off x="1221913" y="1653715"/>
            <a:ext cx="270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TAG/SWL-C/PDX-H </a:t>
            </a:r>
            <a:r>
              <a:rPr lang="de-DE" sz="2000" dirty="0" err="1"/>
              <a:t>workflow</a:t>
            </a:r>
            <a:endParaRPr lang="de-DE" sz="2000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A50A4A-76DA-4703-A588-C05D98C4E44E}"/>
              </a:ext>
            </a:extLst>
          </p:cNvPr>
          <p:cNvCxnSpPr>
            <a:cxnSpLocks/>
          </p:cNvCxnSpPr>
          <p:nvPr/>
        </p:nvCxnSpPr>
        <p:spPr>
          <a:xfrm>
            <a:off x="2743200" y="2149988"/>
            <a:ext cx="3826458" cy="191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: diagonal liegende Ecken abgerundet 27">
            <a:extLst>
              <a:ext uri="{FF2B5EF4-FFF2-40B4-BE49-F238E27FC236}">
                <a16:creationId xmlns:a16="http://schemas.microsoft.com/office/drawing/2014/main" id="{327EE232-EDA6-45B8-A881-D766A8C42172}"/>
              </a:ext>
            </a:extLst>
          </p:cNvPr>
          <p:cNvSpPr/>
          <p:nvPr/>
        </p:nvSpPr>
        <p:spPr>
          <a:xfrm>
            <a:off x="8158355" y="1346699"/>
            <a:ext cx="3801102" cy="1593453"/>
          </a:xfrm>
          <a:prstGeom prst="round2DiagRect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de-DE" dirty="0"/>
              <a:t>Informationen genutzt von: </a:t>
            </a:r>
          </a:p>
          <a:p>
            <a:pPr marL="285750" indent="-285750">
              <a:buFontTx/>
              <a:buChar char="-"/>
            </a:pPr>
            <a:r>
              <a:rPr lang="de-DE" dirty="0"/>
              <a:t>EA-28x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FuSi</a:t>
            </a:r>
            <a:r>
              <a:rPr lang="de-DE" dirty="0"/>
              <a:t> (EA-220)</a:t>
            </a:r>
          </a:p>
          <a:p>
            <a:pPr marL="285750" indent="-285750">
              <a:buFontTx/>
              <a:buChar char="-"/>
            </a:pPr>
            <a:r>
              <a:rPr lang="de-DE" dirty="0"/>
              <a:t>Software-Logistik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TimeLine</a:t>
            </a:r>
            <a:r>
              <a:rPr lang="de-DE" dirty="0"/>
              <a:t>/ATS-Monitoring</a:t>
            </a:r>
          </a:p>
        </p:txBody>
      </p:sp>
    </p:spTree>
    <p:extLst>
      <p:ext uri="{BB962C8B-B14F-4D97-AF65-F5344CB8AC3E}">
        <p14:creationId xmlns:p14="http://schemas.microsoft.com/office/powerpoint/2010/main" val="3499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2">
            <a:extLst>
              <a:ext uri="{FF2B5EF4-FFF2-40B4-BE49-F238E27FC236}">
                <a16:creationId xmlns:a16="http://schemas.microsoft.com/office/drawing/2014/main" id="{1CD37E85-290B-4F31-B4CB-D88E8607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072200" y="1519748"/>
            <a:ext cx="14102704" cy="960309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4A49712-71B5-4660-8E88-83784A6CEE5B}"/>
              </a:ext>
            </a:extLst>
          </p:cNvPr>
          <p:cNvSpPr/>
          <p:nvPr/>
        </p:nvSpPr>
        <p:spPr>
          <a:xfrm>
            <a:off x="1402423" y="0"/>
            <a:ext cx="11139619" cy="125154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01885D-54DD-4571-8D26-6D7F41DC5803}"/>
              </a:ext>
            </a:extLst>
          </p:cNvPr>
          <p:cNvSpPr/>
          <p:nvPr/>
        </p:nvSpPr>
        <p:spPr>
          <a:xfrm rot="10800000">
            <a:off x="-709386" y="6183085"/>
            <a:ext cx="13258800" cy="699747"/>
          </a:xfrm>
          <a:prstGeom prst="rect">
            <a:avLst/>
          </a:prstGeom>
          <a:gradFill>
            <a:gsLst>
              <a:gs pos="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E2BB0A2-69DE-4B53-A5AC-013CCA912F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84D2C-5D02-4E7D-A178-FCC832AD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8F0216-C2EE-4FD5-9302-95A20C83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DCB2D7-2E54-415D-A55C-633CF9238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4FB3FF-18F7-4CA8-88D3-FC01FA803B99}"/>
              </a:ext>
            </a:extLst>
          </p:cNvPr>
          <p:cNvSpPr/>
          <p:nvPr/>
        </p:nvSpPr>
        <p:spPr>
          <a:xfrm>
            <a:off x="-716757" y="1250151"/>
            <a:ext cx="13258800" cy="457695"/>
          </a:xfrm>
          <a:prstGeom prst="rect">
            <a:avLst/>
          </a:prstGeom>
          <a:gradFill>
            <a:gsLst>
              <a:gs pos="900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D2321D7-D7EC-4952-BA9B-3BF34FA5F21A}"/>
              </a:ext>
            </a:extLst>
          </p:cNvPr>
          <p:cNvGrpSpPr/>
          <p:nvPr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259BEF2-BC0F-4AE8-81F4-2F1EA5493D68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2C65690-DBE6-4B88-A1C6-9458E2108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5CDD34B8-6690-4EBF-B092-984CB2AD0329}"/>
              </a:ext>
            </a:extLst>
          </p:cNvPr>
          <p:cNvSpPr/>
          <p:nvPr/>
        </p:nvSpPr>
        <p:spPr>
          <a:xfrm>
            <a:off x="-3185909" y="1225584"/>
            <a:ext cx="4815926" cy="3134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C920DC-5AA8-4492-A542-686EF355C5EE}"/>
              </a:ext>
            </a:extLst>
          </p:cNvPr>
          <p:cNvGrpSpPr/>
          <p:nvPr/>
        </p:nvGrpSpPr>
        <p:grpSpPr>
          <a:xfrm>
            <a:off x="4339" y="175094"/>
            <a:ext cx="1219648" cy="1000610"/>
            <a:chOff x="-2289" y="1501633"/>
            <a:chExt cx="1219648" cy="100061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D55EC90-AB87-4B68-B2BE-E971DCDCB295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5606874-0B36-46EC-B79D-9BD4C8B5D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C7DB26DB-2135-4F13-AFAF-17793C08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 im Toolgefüge der Absicherung</a:t>
            </a:r>
            <a:br>
              <a:rPr lang="de-DE" dirty="0"/>
            </a:br>
            <a:r>
              <a:rPr lang="de-DE" dirty="0"/>
              <a:t>Testdurchführung</a:t>
            </a:r>
          </a:p>
        </p:txBody>
      </p:sp>
      <p:sp>
        <p:nvSpPr>
          <p:cNvPr id="21" name="Rechteck: diagonal liegende Ecken abgerundet 20">
            <a:extLst>
              <a:ext uri="{FF2B5EF4-FFF2-40B4-BE49-F238E27FC236}">
                <a16:creationId xmlns:a16="http://schemas.microsoft.com/office/drawing/2014/main" id="{7DE92B70-D3DC-488D-956E-4DF754557E0E}"/>
              </a:ext>
            </a:extLst>
          </p:cNvPr>
          <p:cNvSpPr/>
          <p:nvPr/>
        </p:nvSpPr>
        <p:spPr>
          <a:xfrm>
            <a:off x="8086725" y="4852206"/>
            <a:ext cx="4024539" cy="1593453"/>
          </a:xfrm>
          <a:prstGeom prst="round2DiagRect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de-DE" dirty="0" err="1"/>
              <a:t>takara</a:t>
            </a:r>
            <a:r>
              <a:rPr lang="de-DE" dirty="0"/>
              <a:t> bietet die Brücke zwischen TAG und </a:t>
            </a:r>
            <a:r>
              <a:rPr lang="de-DE" dirty="0" err="1"/>
              <a:t>HiL</a:t>
            </a:r>
            <a:r>
              <a:rPr lang="de-DE" dirty="0"/>
              <a:t>/ECU-TEST </a:t>
            </a:r>
            <a:br>
              <a:rPr lang="de-DE" dirty="0"/>
            </a:br>
            <a:r>
              <a:rPr lang="de-DE" dirty="0"/>
              <a:t>Am </a:t>
            </a:r>
            <a:r>
              <a:rPr lang="de-DE" dirty="0" err="1"/>
              <a:t>HiL</a:t>
            </a:r>
            <a:r>
              <a:rPr lang="de-DE" dirty="0"/>
              <a:t>/FPP werden Daten genutzt die zuvor abgelegt wurden</a:t>
            </a:r>
          </a:p>
        </p:txBody>
      </p:sp>
      <p:sp>
        <p:nvSpPr>
          <p:cNvPr id="22" name="Rechteck: diagonal liegende Ecken abgerundet 21">
            <a:extLst>
              <a:ext uri="{FF2B5EF4-FFF2-40B4-BE49-F238E27FC236}">
                <a16:creationId xmlns:a16="http://schemas.microsoft.com/office/drawing/2014/main" id="{B34563F6-397C-46AC-B129-FB0DE5476DC8}"/>
              </a:ext>
            </a:extLst>
          </p:cNvPr>
          <p:cNvSpPr/>
          <p:nvPr/>
        </p:nvSpPr>
        <p:spPr>
          <a:xfrm>
            <a:off x="6125343" y="646986"/>
            <a:ext cx="2104258" cy="510245"/>
          </a:xfrm>
          <a:prstGeom prst="round2Diag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7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-0.4594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8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-0.4071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2">
            <a:extLst>
              <a:ext uri="{FF2B5EF4-FFF2-40B4-BE49-F238E27FC236}">
                <a16:creationId xmlns:a16="http://schemas.microsoft.com/office/drawing/2014/main" id="{1CD37E85-290B-4F31-B4CB-D88E8607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072200" y="-2293712"/>
            <a:ext cx="14102704" cy="960309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A63A022-F924-44C0-910F-33DC299ECF1D}"/>
              </a:ext>
            </a:extLst>
          </p:cNvPr>
          <p:cNvSpPr/>
          <p:nvPr/>
        </p:nvSpPr>
        <p:spPr>
          <a:xfrm>
            <a:off x="-3185909" y="-3269995"/>
            <a:ext cx="4403268" cy="4531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A49712-71B5-4660-8E88-83784A6CEE5B}"/>
              </a:ext>
            </a:extLst>
          </p:cNvPr>
          <p:cNvSpPr/>
          <p:nvPr/>
        </p:nvSpPr>
        <p:spPr>
          <a:xfrm>
            <a:off x="1402423" y="0"/>
            <a:ext cx="11139619" cy="125154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01885D-54DD-4571-8D26-6D7F41DC5803}"/>
              </a:ext>
            </a:extLst>
          </p:cNvPr>
          <p:cNvSpPr/>
          <p:nvPr/>
        </p:nvSpPr>
        <p:spPr>
          <a:xfrm rot="10800000">
            <a:off x="-709386" y="6183085"/>
            <a:ext cx="13258800" cy="699747"/>
          </a:xfrm>
          <a:prstGeom prst="rect">
            <a:avLst/>
          </a:prstGeom>
          <a:gradFill>
            <a:gsLst>
              <a:gs pos="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7DB26DB-2135-4F13-AFAF-17793C08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 im Toolgefüge der Absicherung</a:t>
            </a:r>
            <a:br>
              <a:rPr lang="de-DE" dirty="0"/>
            </a:br>
            <a:r>
              <a:rPr lang="de-DE" dirty="0"/>
              <a:t>Nachbereitung / Planung … sonstiges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E2BB0A2-69DE-4B53-A5AC-013CCA912F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84D2C-5D02-4E7D-A178-FCC832AD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8F0216-C2EE-4FD5-9302-95A20C83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DCB2D7-2E54-415D-A55C-633CF9238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4FB3FF-18F7-4CA8-88D3-FC01FA803B99}"/>
              </a:ext>
            </a:extLst>
          </p:cNvPr>
          <p:cNvSpPr/>
          <p:nvPr/>
        </p:nvSpPr>
        <p:spPr>
          <a:xfrm>
            <a:off x="-716757" y="1250151"/>
            <a:ext cx="13258800" cy="457695"/>
          </a:xfrm>
          <a:prstGeom prst="rect">
            <a:avLst/>
          </a:prstGeom>
          <a:gradFill>
            <a:gsLst>
              <a:gs pos="900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D2321D7-D7EC-4952-BA9B-3BF34FA5F21A}"/>
              </a:ext>
            </a:extLst>
          </p:cNvPr>
          <p:cNvGrpSpPr/>
          <p:nvPr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259BEF2-BC0F-4AE8-81F4-2F1EA5493D68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2C65690-DBE6-4B88-A1C6-9458E2108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3B8B6E91-F985-4460-A674-B7AC6175D15A}"/>
              </a:ext>
            </a:extLst>
          </p:cNvPr>
          <p:cNvSpPr txBox="1"/>
          <p:nvPr/>
        </p:nvSpPr>
        <p:spPr>
          <a:xfrm rot="5400000">
            <a:off x="9767705" y="1843835"/>
            <a:ext cx="1251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75000"/>
                  </a:schemeClr>
                </a:solidFill>
              </a:rPr>
              <a:t>zum TAG</a:t>
            </a:r>
          </a:p>
        </p:txBody>
      </p:sp>
      <p:sp>
        <p:nvSpPr>
          <p:cNvPr id="17" name="Rechteck: diagonal liegende Ecken abgerundet 16">
            <a:extLst>
              <a:ext uri="{FF2B5EF4-FFF2-40B4-BE49-F238E27FC236}">
                <a16:creationId xmlns:a16="http://schemas.microsoft.com/office/drawing/2014/main" id="{01D64AC2-0EBF-49B2-BD32-8FFDBCA9321B}"/>
              </a:ext>
            </a:extLst>
          </p:cNvPr>
          <p:cNvSpPr/>
          <p:nvPr/>
        </p:nvSpPr>
        <p:spPr>
          <a:xfrm>
            <a:off x="390525" y="3981450"/>
            <a:ext cx="4024539" cy="2564004"/>
          </a:xfrm>
          <a:prstGeom prst="round2DiagRect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Ebenso nutzen </a:t>
            </a:r>
            <a:r>
              <a:rPr lang="de-DE" dirty="0" err="1"/>
              <a:t>TimeLineNEXT</a:t>
            </a:r>
            <a:r>
              <a:rPr lang="de-DE" dirty="0"/>
              <a:t> und andere Tools die Informationen aus dem TAG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Aktuell setzen wir eine unterstützte/automatisierte Freigabe von KCs über das HRL um</a:t>
            </a:r>
          </a:p>
          <a:p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0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9699 L -3.33333E-6 -0.3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C52A0C0-4057-4CFC-9ACD-828CAF14183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638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29FE8E-0D85-4825-8542-F4A20E99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985A27-5D6D-46B9-8EA0-8ED81CE6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C28017-C501-4A3F-9009-73FE937F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2B06-098D-4DAE-AC49-91D9CAED8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25624A5-937D-4652-997D-5624164C2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3" y="1638795"/>
            <a:ext cx="8609852" cy="4846846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https://eatag.bmwgroup.net/atsea-oracle/#!/home</a:t>
            </a: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AA7005-BEBD-4EFD-9D02-AE6D24E5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25" y="2353546"/>
            <a:ext cx="931675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28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EE6E95-844A-47E7-AF02-5478E6CD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750D59-09D8-4914-BB7D-8DC8ACFB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98C498-B0E3-46F8-8BA7-6B4C1BFFF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796FCC1B-7189-48ED-AB95-248DC5E3D20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Vorstellung: TAG &amp; PDX-Handler</a:t>
            </a:r>
          </a:p>
          <a:p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E24447E-5A3A-4452-8A44-235F13DC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 </a:t>
            </a:r>
          </a:p>
        </p:txBody>
      </p:sp>
    </p:spTree>
    <p:extLst>
      <p:ext uri="{BB962C8B-B14F-4D97-AF65-F5344CB8AC3E}">
        <p14:creationId xmlns:p14="http://schemas.microsoft.com/office/powerpoint/2010/main" val="353188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85F0DF-7B7F-453D-957A-4624C2D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Begriffsklärung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Datenverarbeitung (Workflow)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Einordnung in Toollandschaft der TSP-EA Absicherung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Demo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A69CB7A-A7F8-4710-B3E9-5ADB5C34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01" y="1757238"/>
            <a:ext cx="1096591" cy="11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8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14534E8C-E1B1-4580-8C59-D53D8CA40AF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Begriffsklärung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85F0DF-7B7F-453D-957A-4624C2D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de-DE" b="1" dirty="0"/>
              <a:t>I-Stufe:</a:t>
            </a:r>
            <a:r>
              <a:rPr lang="de-DE" dirty="0"/>
              <a:t> Entwicklungsstufe im BMW-Prozess, enthält Baureihe, Start-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Production</a:t>
            </a:r>
            <a:r>
              <a:rPr lang="de-DE" dirty="0"/>
              <a:t>, Reifegrad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r>
              <a:rPr lang="de-DE" b="1" dirty="0"/>
              <a:t>EK:</a:t>
            </a:r>
            <a:r>
              <a:rPr lang="de-DE" dirty="0"/>
              <a:t> Eintrittskarte – Enthält Informationen darüber welche Inhalte des Containers für die I-Stufe relevant sind. (Abgelöst durch KSI)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r>
              <a:rPr lang="de-DE" b="1" dirty="0"/>
              <a:t>KSI: </a:t>
            </a:r>
            <a:r>
              <a:rPr lang="de-DE" dirty="0"/>
              <a:t>Konstruktiver Stand (I-Stufe) - Ersetzt die Eintrittskarte im ELAM Prozess.</a:t>
            </a:r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r>
              <a:rPr lang="de-DE" b="1" dirty="0"/>
              <a:t>KC: </a:t>
            </a:r>
            <a:r>
              <a:rPr lang="de-DE" dirty="0"/>
              <a:t>Komponenten-Container - Beinhaltet die Softwarestände, auch PDX genannt (.</a:t>
            </a:r>
            <a:r>
              <a:rPr lang="de-DE" dirty="0" err="1"/>
              <a:t>pdx</a:t>
            </a:r>
            <a:r>
              <a:rPr lang="de-DE" dirty="0"/>
              <a:t> Datei)</a:t>
            </a:r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r>
              <a:rPr lang="de-DE" b="1" dirty="0"/>
              <a:t>SVT (Teil-SVT): </a:t>
            </a:r>
            <a:r>
              <a:rPr lang="de-DE" dirty="0"/>
              <a:t>System-Verbau-Tabelle – Stellt die Softwarekonfiguration/Variantenbeschreibung eines Steuergerätes im Fahrzeug dar (SVT-SOLL)</a:t>
            </a:r>
          </a:p>
          <a:p>
            <a:pPr lvl="1" indent="0">
              <a:buNone/>
            </a:pPr>
            <a:endParaRPr lang="de-DE" b="1" dirty="0"/>
          </a:p>
          <a:p>
            <a:pPr lvl="1" indent="0">
              <a:buNone/>
            </a:pPr>
            <a:endParaRPr lang="de-DE" b="1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Glossar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Erst mal n paar Begriffe klären.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21EE98D-9193-48D8-816E-46F1254A7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" y="5349916"/>
            <a:ext cx="743831" cy="74383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1685A9-0C00-4B2D-A07F-3B033326D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796829" y="2556400"/>
            <a:ext cx="633172" cy="63317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EE05170-F9BC-4B72-A8CC-2D61293B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822683" y="3599896"/>
            <a:ext cx="633172" cy="6331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83A4D7E-270B-41DB-98C6-79CF71699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2565" y="4401418"/>
            <a:ext cx="743831" cy="74383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30316D2-7E92-4D81-85A8-122E4A94E8C1}"/>
              </a:ext>
            </a:extLst>
          </p:cNvPr>
          <p:cNvSpPr txBox="1"/>
          <p:nvPr/>
        </p:nvSpPr>
        <p:spPr>
          <a:xfrm>
            <a:off x="1184480" y="400952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CED3FD-49B0-4C3D-9E8F-245C6E89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06" y="1518208"/>
            <a:ext cx="679615" cy="67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88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>
            <a:extLst>
              <a:ext uri="{FF2B5EF4-FFF2-40B4-BE49-F238E27FC236}">
                <a16:creationId xmlns:a16="http://schemas.microsoft.com/office/drawing/2014/main" id="{618645D3-F823-4254-B7A9-F7C5642B018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20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85F0DF-7B7F-453D-957A-4624C2D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Testdaten müssen verwaltet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trike="sngStrike" dirty="0"/>
              <a:t>Pro</a:t>
            </a:r>
            <a:r>
              <a:rPr lang="de-DE" dirty="0"/>
              <a:t>/Contra Jira als Verwaltungssystem 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Jira damals (2015) zu unzuverlässig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Anzahl der erstellten Tickets zu </a:t>
            </a:r>
            <a:r>
              <a:rPr lang="de-DE"/>
              <a:t>hoch (Performance</a:t>
            </a:r>
            <a:r>
              <a:rPr lang="de-DE" dirty="0"/>
              <a:t>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Wir können nach unseren Anforderungen anpassen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Datenbank um Zuordnung von Beziehungswissen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SW zu Container (PST/DST/BTLD…)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de-DE" dirty="0"/>
              <a:t>I-Stufen, Komponente zu EK, Container 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TAG (Datenhaltung)</a:t>
            </a:r>
            <a:br>
              <a:rPr lang="de-DE" dirty="0"/>
            </a:br>
            <a:endParaRPr lang="de-DE" dirty="0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Wozu das alles?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92F80C-8012-4F72-A6E6-D35B9510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08" y="1120236"/>
            <a:ext cx="1279592" cy="127959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0FF195B-D170-4EC3-965A-BB412313232E}"/>
              </a:ext>
            </a:extLst>
          </p:cNvPr>
          <p:cNvSpPr txBox="1"/>
          <p:nvPr/>
        </p:nvSpPr>
        <p:spPr>
          <a:xfrm>
            <a:off x="8496000" y="1324450"/>
            <a:ext cx="88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I-Stufe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210CAB-89DD-44CA-894D-D1B6D48FA084}"/>
              </a:ext>
            </a:extLst>
          </p:cNvPr>
          <p:cNvSpPr txBox="1"/>
          <p:nvPr/>
        </p:nvSpPr>
        <p:spPr>
          <a:xfrm>
            <a:off x="6570373" y="132445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KSI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A7E023-A58B-4706-B0F6-95B3457B644C}"/>
              </a:ext>
            </a:extLst>
          </p:cNvPr>
          <p:cNvSpPr txBox="1"/>
          <p:nvPr/>
        </p:nvSpPr>
        <p:spPr>
          <a:xfrm>
            <a:off x="8531493" y="1808301"/>
            <a:ext cx="48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KC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3FEDE81-25E6-4642-920C-86F79EB73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98" y="2539421"/>
            <a:ext cx="1394301" cy="104572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BE9E863-63E5-4C36-8837-143F0DECD391}"/>
              </a:ext>
            </a:extLst>
          </p:cNvPr>
          <p:cNvSpPr txBox="1"/>
          <p:nvPr/>
        </p:nvSpPr>
        <p:spPr>
          <a:xfrm>
            <a:off x="8585096" y="2995834"/>
            <a:ext cx="456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vs</a:t>
            </a:r>
            <a:r>
              <a:rPr lang="de-DE" dirty="0"/>
              <a:t> </a:t>
            </a:r>
            <a:endParaRPr lang="de-DE" b="1" dirty="0">
              <a:solidFill>
                <a:schemeClr val="tx2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018BB2-8653-4DB7-AA41-C5FA3EF3E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81" y="4144555"/>
            <a:ext cx="1279592" cy="12795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21EE98D-9193-48D8-816E-46F1254A7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42" y="4680316"/>
            <a:ext cx="743831" cy="74383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5EE06F7-1CF2-455B-BEA0-6EDBF30F8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6933967" y="1687820"/>
            <a:ext cx="252863" cy="25286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57B6F75-E87E-4C2A-A43A-5AF1084CE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12009" y="1735929"/>
            <a:ext cx="480516" cy="48051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6941404-CD4E-4C6A-809D-222F552B5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58" y="2860716"/>
            <a:ext cx="638722" cy="6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85F0DF-7B7F-453D-957A-4624C2D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Gestartet als Skript zum Erstellen von SVT </a:t>
            </a:r>
            <a:br>
              <a:rPr lang="de-DE" dirty="0"/>
            </a:br>
            <a:r>
              <a:rPr lang="de-DE" dirty="0"/>
              <a:t>aus Containern und EK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Übernimmt das Erstellen von Testaufträgen im TAG</a:t>
            </a:r>
            <a:br>
              <a:rPr lang="de-DE" dirty="0"/>
            </a:br>
            <a:r>
              <a:rPr lang="de-DE" dirty="0"/>
              <a:t>nach festgelegten Regeln (EA-TSP </a:t>
            </a:r>
            <a:r>
              <a:rPr lang="de-DE" dirty="0" err="1"/>
              <a:t>Testgenerik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Logistik-Check: Verarbeitungsmeldungen über Unstimmigkeiten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Meldung von uns an Logistik da Abgabe unvollständig/falsch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SVT Informationen werden dem TAG übermittelt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gültige SVT werden auf dem Panama abgelegt</a:t>
            </a:r>
          </a:p>
          <a:p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PDX-Handler (Datenaufbereitung)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Wozu das alles?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8230BD9-47F5-49CA-AA40-6B983D0CD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3587" y="1405016"/>
            <a:ext cx="644270" cy="6442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5167E9-85C5-47EA-96BF-4CCEA0DFE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26" y="1579576"/>
            <a:ext cx="436942" cy="436942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628EFCC-45D9-4965-84F9-3649E0EF82B0}"/>
              </a:ext>
            </a:extLst>
          </p:cNvPr>
          <p:cNvGrpSpPr/>
          <p:nvPr/>
        </p:nvGrpSpPr>
        <p:grpSpPr>
          <a:xfrm>
            <a:off x="9642808" y="2626841"/>
            <a:ext cx="557517" cy="566745"/>
            <a:chOff x="7123147" y="2936535"/>
            <a:chExt cx="431674" cy="438819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1B1B1BD-CDC7-4EF0-B4CF-6A92DE1268A0}"/>
                </a:ext>
              </a:extLst>
            </p:cNvPr>
            <p:cNvSpPr/>
            <p:nvPr/>
          </p:nvSpPr>
          <p:spPr>
            <a:xfrm>
              <a:off x="7187526" y="2936535"/>
              <a:ext cx="300385" cy="431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F38696A-A720-4AAA-BFA4-0717C0C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147" y="2943680"/>
              <a:ext cx="431674" cy="431674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F0C07657-F433-4A1A-A78B-58EBE155E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341" y="3729546"/>
            <a:ext cx="672985" cy="6729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1CE0793-725B-41ED-8B28-6ABABEA3B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17" y="4781398"/>
            <a:ext cx="634159" cy="634159"/>
          </a:xfrm>
          <a:prstGeom prst="rect">
            <a:avLst/>
          </a:prstGeom>
        </p:spPr>
      </p:pic>
      <p:sp>
        <p:nvSpPr>
          <p:cNvPr id="17" name="Diagonal liegende Ecken des Rechtecks abrunden 38">
            <a:extLst>
              <a:ext uri="{FF2B5EF4-FFF2-40B4-BE49-F238E27FC236}">
                <a16:creationId xmlns:a16="http://schemas.microsoft.com/office/drawing/2014/main" id="{C430FA06-CAE5-43B3-A318-D0FCFC406B48}"/>
              </a:ext>
            </a:extLst>
          </p:cNvPr>
          <p:cNvSpPr/>
          <p:nvPr/>
        </p:nvSpPr>
        <p:spPr>
          <a:xfrm>
            <a:off x="9427688" y="4700863"/>
            <a:ext cx="772638" cy="517478"/>
          </a:xfrm>
          <a:prstGeom prst="round2DiagRect">
            <a:avLst>
              <a:gd name="adj1" fmla="val 16667"/>
              <a:gd name="adj2" fmla="val 4945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TAG</a:t>
            </a:r>
          </a:p>
        </p:txBody>
      </p:sp>
      <p:sp>
        <p:nvSpPr>
          <p:cNvPr id="18" name="Pfeil nach rechts 15">
            <a:extLst>
              <a:ext uri="{FF2B5EF4-FFF2-40B4-BE49-F238E27FC236}">
                <a16:creationId xmlns:a16="http://schemas.microsoft.com/office/drawing/2014/main" id="{0F7A7293-43E8-4F55-B93B-87FCDD4A9993}"/>
              </a:ext>
            </a:extLst>
          </p:cNvPr>
          <p:cNvSpPr/>
          <p:nvPr/>
        </p:nvSpPr>
        <p:spPr>
          <a:xfrm>
            <a:off x="7856176" y="4822070"/>
            <a:ext cx="1510625" cy="355600"/>
          </a:xfrm>
          <a:prstGeom prst="rightArrow">
            <a:avLst>
              <a:gd name="adj1" fmla="val 50000"/>
              <a:gd name="adj2" fmla="val 88571"/>
            </a:avLst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D1981A7-5DC4-44DA-BE71-A8B8AF11F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307" y="5415558"/>
            <a:ext cx="867051" cy="867051"/>
          </a:xfrm>
          <a:prstGeom prst="rect">
            <a:avLst/>
          </a:prstGeom>
        </p:spPr>
      </p:pic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4D8293F-B5C1-4708-9ECB-CB20C930389C}"/>
              </a:ext>
            </a:extLst>
          </p:cNvPr>
          <p:cNvCxnSpPr>
            <a:cxnSpLocks/>
          </p:cNvCxnSpPr>
          <p:nvPr/>
        </p:nvCxnSpPr>
        <p:spPr>
          <a:xfrm>
            <a:off x="7856176" y="5218341"/>
            <a:ext cx="1571512" cy="762238"/>
          </a:xfrm>
          <a:prstGeom prst="bentConnector3">
            <a:avLst>
              <a:gd name="adj1" fmla="val 50000"/>
            </a:avLst>
          </a:prstGeom>
          <a:ln w="165100">
            <a:solidFill>
              <a:srgbClr val="208CA3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C182BC46-83CB-42C8-B26F-050756AFC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9166327" y="1571125"/>
            <a:ext cx="477145" cy="47714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4C10D73-24A9-4D40-A32A-4AFC3447F79B}"/>
              </a:ext>
            </a:extLst>
          </p:cNvPr>
          <p:cNvSpPr txBox="1"/>
          <p:nvPr/>
        </p:nvSpPr>
        <p:spPr>
          <a:xfrm>
            <a:off x="8777857" y="1463240"/>
            <a:ext cx="127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+     =</a:t>
            </a:r>
          </a:p>
        </p:txBody>
      </p:sp>
    </p:spTree>
    <p:extLst>
      <p:ext uri="{BB962C8B-B14F-4D97-AF65-F5344CB8AC3E}">
        <p14:creationId xmlns:p14="http://schemas.microsoft.com/office/powerpoint/2010/main" val="354719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5BC0192D-04F3-4B00-B61B-9EE0830FC4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24.03.2022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282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8B0507C-C639-4D14-894C-42786F03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F859792-374F-4BD1-8F34-0327DA9FED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Wo kommen welche Daten her, und was passiert damit?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C8299-D7D3-4982-ABFE-0BEDA032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24.03.2022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EFE853-59B9-4457-93DE-D663A4A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B8EDE-32F9-40E3-8451-A5F50C708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9" name="Pfeil nach rechts 15">
            <a:extLst>
              <a:ext uri="{FF2B5EF4-FFF2-40B4-BE49-F238E27FC236}">
                <a16:creationId xmlns:a16="http://schemas.microsoft.com/office/drawing/2014/main" id="{EF319928-427A-4D3A-9BA9-FCE6308C93F0}"/>
              </a:ext>
            </a:extLst>
          </p:cNvPr>
          <p:cNvSpPr/>
          <p:nvPr/>
        </p:nvSpPr>
        <p:spPr>
          <a:xfrm rot="10800000">
            <a:off x="7806807" y="1953513"/>
            <a:ext cx="2816449" cy="355600"/>
          </a:xfrm>
          <a:prstGeom prst="rightArrow">
            <a:avLst/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DDC0216F-B018-434B-96C2-E6C80A517E65}"/>
              </a:ext>
            </a:extLst>
          </p:cNvPr>
          <p:cNvCxnSpPr>
            <a:cxnSpLocks/>
            <a:stCxn id="12" idx="1"/>
            <a:endCxn id="14" idx="0"/>
          </p:cNvCxnSpPr>
          <p:nvPr/>
        </p:nvCxnSpPr>
        <p:spPr>
          <a:xfrm rot="5400000">
            <a:off x="8622062" y="1721505"/>
            <a:ext cx="1782797" cy="3281266"/>
          </a:xfrm>
          <a:prstGeom prst="bentConnector2">
            <a:avLst/>
          </a:prstGeom>
          <a:ln w="165100">
            <a:solidFill>
              <a:srgbClr val="208CA3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E2AA273C-0E3C-4EE5-AA28-B90EAEBE370E}"/>
              </a:ext>
            </a:extLst>
          </p:cNvPr>
          <p:cNvSpPr txBox="1"/>
          <p:nvPr/>
        </p:nvSpPr>
        <p:spPr>
          <a:xfrm>
            <a:off x="8466012" y="1973402"/>
            <a:ext cx="1272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KC, KSI (</a:t>
            </a:r>
            <a:r>
              <a:rPr lang="de-DE" sz="1400" dirty="0" err="1">
                <a:solidFill>
                  <a:schemeClr val="bg1"/>
                </a:solidFill>
              </a:rPr>
              <a:t>info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53F7FEF-D48D-412E-8A1F-FDC98325836F}"/>
              </a:ext>
            </a:extLst>
          </p:cNvPr>
          <p:cNvSpPr/>
          <p:nvPr/>
        </p:nvSpPr>
        <p:spPr>
          <a:xfrm>
            <a:off x="8656928" y="4099648"/>
            <a:ext cx="1534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KC, KSI (</a:t>
            </a:r>
            <a:r>
              <a:rPr lang="de-DE" sz="1400" dirty="0" err="1">
                <a:solidFill>
                  <a:schemeClr val="bg1"/>
                </a:solidFill>
              </a:rPr>
              <a:t>web.api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  <a:endParaRPr lang="de-DE" sz="1400" dirty="0"/>
          </a:p>
        </p:txBody>
      </p:sp>
      <p:sp>
        <p:nvSpPr>
          <p:cNvPr id="11" name="Diagonal liegende Ecken des Rechtecks abrunden 38">
            <a:extLst>
              <a:ext uri="{FF2B5EF4-FFF2-40B4-BE49-F238E27FC236}">
                <a16:creationId xmlns:a16="http://schemas.microsoft.com/office/drawing/2014/main" id="{CA311E8D-D3B6-4BFC-BA14-2864027600F6}"/>
              </a:ext>
            </a:extLst>
          </p:cNvPr>
          <p:cNvSpPr/>
          <p:nvPr/>
        </p:nvSpPr>
        <p:spPr>
          <a:xfrm>
            <a:off x="6748461" y="1568700"/>
            <a:ext cx="859634" cy="852262"/>
          </a:xfrm>
          <a:prstGeom prst="round2DiagRect">
            <a:avLst>
              <a:gd name="adj1" fmla="val 12174"/>
              <a:gd name="adj2" fmla="val 4945"/>
            </a:avLst>
          </a:prstGeom>
          <a:solidFill>
            <a:srgbClr val="FFF5E7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9E0EEFB-1156-4D8F-AA7C-8139A2BE2174}"/>
              </a:ext>
            </a:extLst>
          </p:cNvPr>
          <p:cNvSpPr/>
          <p:nvPr/>
        </p:nvSpPr>
        <p:spPr>
          <a:xfrm>
            <a:off x="8845231" y="2222183"/>
            <a:ext cx="458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KSI</a:t>
            </a:r>
            <a:endParaRPr lang="de-DE" sz="1400" dirty="0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F225FF75-5694-4533-85E5-12B0391508A6}"/>
              </a:ext>
            </a:extLst>
          </p:cNvPr>
          <p:cNvSpPr/>
          <p:nvPr/>
        </p:nvSpPr>
        <p:spPr>
          <a:xfrm>
            <a:off x="7653655" y="1427287"/>
            <a:ext cx="3397678" cy="1593631"/>
          </a:xfrm>
          <a:prstGeom prst="arc">
            <a:avLst>
              <a:gd name="adj1" fmla="val 11439045"/>
              <a:gd name="adj2" fmla="val 20208840"/>
            </a:avLst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SQL-Query</a:t>
            </a:r>
          </a:p>
        </p:txBody>
      </p:sp>
      <p:sp>
        <p:nvSpPr>
          <p:cNvPr id="12" name="Diagonal liegende Ecken des Rechtecks abrunden 38">
            <a:extLst>
              <a:ext uri="{FF2B5EF4-FFF2-40B4-BE49-F238E27FC236}">
                <a16:creationId xmlns:a16="http://schemas.microsoft.com/office/drawing/2014/main" id="{8B4965C0-4453-47CD-909A-20B559EF64A2}"/>
              </a:ext>
            </a:extLst>
          </p:cNvPr>
          <p:cNvSpPr/>
          <p:nvPr/>
        </p:nvSpPr>
        <p:spPr>
          <a:xfrm>
            <a:off x="10623257" y="1953262"/>
            <a:ext cx="1061671" cy="517478"/>
          </a:xfrm>
          <a:prstGeom prst="round2DiagRect">
            <a:avLst>
              <a:gd name="adj1" fmla="val 16667"/>
              <a:gd name="adj2" fmla="val 4945"/>
            </a:avLst>
          </a:prstGeom>
          <a:solidFill>
            <a:srgbClr val="208CA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SWL-C</a:t>
            </a:r>
          </a:p>
        </p:txBody>
      </p:sp>
      <p:sp>
        <p:nvSpPr>
          <p:cNvPr id="14" name="Diagonal liegende Ecken des Rechtecks abrunden 38">
            <a:extLst>
              <a:ext uri="{FF2B5EF4-FFF2-40B4-BE49-F238E27FC236}">
                <a16:creationId xmlns:a16="http://schemas.microsoft.com/office/drawing/2014/main" id="{BB6D43E4-83E2-4AA0-BAEE-D26E9E7A2311}"/>
              </a:ext>
            </a:extLst>
          </p:cNvPr>
          <p:cNvSpPr/>
          <p:nvPr/>
        </p:nvSpPr>
        <p:spPr>
          <a:xfrm>
            <a:off x="6753348" y="3994798"/>
            <a:ext cx="1119479" cy="517478"/>
          </a:xfrm>
          <a:prstGeom prst="round2DiagRect">
            <a:avLst>
              <a:gd name="adj1" fmla="val 16667"/>
              <a:gd name="adj2" fmla="val 4945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PDX-H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96660DE-A578-4EEF-B99A-DAC783875328}"/>
              </a:ext>
            </a:extLst>
          </p:cNvPr>
          <p:cNvSpPr txBox="1"/>
          <p:nvPr/>
        </p:nvSpPr>
        <p:spPr>
          <a:xfrm>
            <a:off x="618565" y="1707776"/>
            <a:ext cx="586899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/>
              <a:t>TAG fragt regelmäßig Änderungen bezüglich </a:t>
            </a:r>
            <a:br>
              <a:rPr lang="de-DE" sz="1600" dirty="0"/>
            </a:br>
            <a:r>
              <a:rPr lang="de-DE" sz="1600" dirty="0"/>
              <a:t>KC, (BEGU) und KSI am SWL-C ab</a:t>
            </a:r>
            <a:br>
              <a:rPr lang="de-DE" sz="1600" dirty="0"/>
            </a:br>
            <a:r>
              <a:rPr lang="de-DE" sz="1600" dirty="0"/>
              <a:t>und ordnet sie den I-Stufen-Komponenten zu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Wenn KSI + KC vorhanden kommt der Eintrag in die PDX-H-Queue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PDX-H arbeitet Queue ab und lädt entsprechende Dateien (einmalig) aus dem SWL-C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Daten werden validiert und wenn möglich SVT generiert, alles wird auf einem Netzlaufwerk abgelegt.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PDX-H entscheidet ob neue TA angelegt werden müssen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Informationen über die SVT, TA und ggf. aufgetretene Probleme werden an den TAG übermittelt und dargestellt.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E2C4F427-5868-4DAA-B0F7-FC5DD9E2C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757" y="4687831"/>
            <a:ext cx="447470" cy="44747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CDB3DF46-082E-4FD0-B244-3EB60B825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84" y="4560571"/>
            <a:ext cx="722078" cy="7220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2921970-9071-4583-A74B-1641C2C39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70" y="5201369"/>
            <a:ext cx="1219689" cy="1219689"/>
          </a:xfrm>
          <a:prstGeom prst="rect">
            <a:avLst/>
          </a:prstGeom>
        </p:spPr>
      </p:pic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F0D17DA1-7C73-44AB-8544-6D0A9D15CF20}"/>
              </a:ext>
            </a:extLst>
          </p:cNvPr>
          <p:cNvCxnSpPr>
            <a:cxnSpLocks/>
            <a:stCxn id="56" idx="2"/>
          </p:cNvCxnSpPr>
          <p:nvPr/>
        </p:nvCxnSpPr>
        <p:spPr>
          <a:xfrm rot="16200000" flipH="1">
            <a:off x="8286258" y="4109914"/>
            <a:ext cx="528566" cy="2874036"/>
          </a:xfrm>
          <a:prstGeom prst="bentConnector2">
            <a:avLst/>
          </a:prstGeom>
          <a:ln w="165100">
            <a:solidFill>
              <a:srgbClr val="208CA3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>
            <a:extLst>
              <a:ext uri="{FF2B5EF4-FFF2-40B4-BE49-F238E27FC236}">
                <a16:creationId xmlns:a16="http://schemas.microsoft.com/office/drawing/2014/main" id="{2A202A34-0E7B-4CD5-8CA5-73102B5BF51A}"/>
              </a:ext>
            </a:extLst>
          </p:cNvPr>
          <p:cNvSpPr/>
          <p:nvPr/>
        </p:nvSpPr>
        <p:spPr>
          <a:xfrm>
            <a:off x="7878365" y="5657326"/>
            <a:ext cx="1178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SVT (+ </a:t>
            </a:r>
            <a:r>
              <a:rPr lang="de-DE" sz="1400" dirty="0" err="1">
                <a:solidFill>
                  <a:schemeClr val="bg1"/>
                </a:solidFill>
              </a:rPr>
              <a:t>meta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  <a:endParaRPr lang="de-DE" sz="1400" dirty="0"/>
          </a:p>
        </p:txBody>
      </p:sp>
      <p:sp>
        <p:nvSpPr>
          <p:cNvPr id="77" name="Pfeil nach rechts 15">
            <a:extLst>
              <a:ext uri="{FF2B5EF4-FFF2-40B4-BE49-F238E27FC236}">
                <a16:creationId xmlns:a16="http://schemas.microsoft.com/office/drawing/2014/main" id="{93B2EBD1-4184-440D-B242-C62A2BFC4040}"/>
              </a:ext>
            </a:extLst>
          </p:cNvPr>
          <p:cNvSpPr/>
          <p:nvPr/>
        </p:nvSpPr>
        <p:spPr>
          <a:xfrm rot="16200000">
            <a:off x="6577208" y="3052019"/>
            <a:ext cx="1507993" cy="355600"/>
          </a:xfrm>
          <a:prstGeom prst="rightArrow">
            <a:avLst>
              <a:gd name="adj1" fmla="val 50000"/>
              <a:gd name="adj2" fmla="val 88571"/>
            </a:avLst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Pfeil nach rechts 15">
            <a:extLst>
              <a:ext uri="{FF2B5EF4-FFF2-40B4-BE49-F238E27FC236}">
                <a16:creationId xmlns:a16="http://schemas.microsoft.com/office/drawing/2014/main" id="{A0F6B0B5-A3FC-4AB8-977C-69D096CE4A29}"/>
              </a:ext>
            </a:extLst>
          </p:cNvPr>
          <p:cNvSpPr/>
          <p:nvPr/>
        </p:nvSpPr>
        <p:spPr>
          <a:xfrm rot="5400000">
            <a:off x="6226688" y="3052019"/>
            <a:ext cx="1507993" cy="355600"/>
          </a:xfrm>
          <a:prstGeom prst="rightArrow">
            <a:avLst>
              <a:gd name="adj1" fmla="val 50000"/>
              <a:gd name="adj2" fmla="val 88571"/>
            </a:avLst>
          </a:prstGeom>
          <a:solidFill>
            <a:srgbClr val="63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6F8114DF-CC9A-4642-BDA6-5C50EE244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08" y="1866302"/>
            <a:ext cx="658473" cy="658473"/>
          </a:xfrm>
          <a:prstGeom prst="rect">
            <a:avLst/>
          </a:prstGeom>
        </p:spPr>
      </p:pic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FE03CDF9-3059-4DA3-97FB-FC666105AFEF}"/>
              </a:ext>
            </a:extLst>
          </p:cNvPr>
          <p:cNvGrpSpPr/>
          <p:nvPr/>
        </p:nvGrpSpPr>
        <p:grpSpPr>
          <a:xfrm>
            <a:off x="6748461" y="2814070"/>
            <a:ext cx="432989" cy="432599"/>
            <a:chOff x="6357937" y="2802163"/>
            <a:chExt cx="432989" cy="432599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236DCBFF-50BC-4625-B5B1-5D3AE17406AF}"/>
                </a:ext>
              </a:extLst>
            </p:cNvPr>
            <p:cNvSpPr/>
            <p:nvPr/>
          </p:nvSpPr>
          <p:spPr>
            <a:xfrm>
              <a:off x="6357937" y="2827103"/>
              <a:ext cx="432989" cy="391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8E5D4D4E-BBB7-4DFB-8F26-E4A42F095A2F}"/>
                </a:ext>
              </a:extLst>
            </p:cNvPr>
            <p:cNvGrpSpPr/>
            <p:nvPr/>
          </p:nvGrpSpPr>
          <p:grpSpPr>
            <a:xfrm>
              <a:off x="6357937" y="2802163"/>
              <a:ext cx="432989" cy="432599"/>
              <a:chOff x="6167075" y="2717306"/>
              <a:chExt cx="744198" cy="743528"/>
            </a:xfrm>
          </p:grpSpPr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34E66453-0532-4F44-868A-CC821E8EF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7075" y="2717306"/>
                <a:ext cx="658473" cy="658473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2EAC443D-E4BE-4D95-827F-91C1E61E2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935" y="2760171"/>
                <a:ext cx="658473" cy="658473"/>
              </a:xfrm>
              <a:prstGeom prst="rect">
                <a:avLst/>
              </a:prstGeom>
              <a:effectLst>
                <a:outerShdw dist="25400" dir="12900000" sx="98000" sy="98000" algn="r" rotWithShape="0">
                  <a:schemeClr val="bg1"/>
                </a:outerShdw>
              </a:effectLst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244E8790-1CAA-49F9-A432-25E16E5C9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2799" y="2802360"/>
                <a:ext cx="658474" cy="658474"/>
              </a:xfrm>
              <a:prstGeom prst="rect">
                <a:avLst/>
              </a:prstGeom>
              <a:effectLst>
                <a:outerShdw dist="25400" dir="12900000" sx="99000" sy="99000" algn="br" rotWithShape="0">
                  <a:schemeClr val="bg1"/>
                </a:outerShdw>
              </a:effectLst>
            </p:spPr>
          </p:pic>
        </p:grp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CB07D1CD-160E-4471-B5F7-0826AE0E00DF}"/>
              </a:ext>
            </a:extLst>
          </p:cNvPr>
          <p:cNvGrpSpPr/>
          <p:nvPr/>
        </p:nvGrpSpPr>
        <p:grpSpPr>
          <a:xfrm>
            <a:off x="7116004" y="3198477"/>
            <a:ext cx="431674" cy="438819"/>
            <a:chOff x="7123147" y="2936535"/>
            <a:chExt cx="431674" cy="438819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86E86D09-3B8F-4FDE-94C3-5305DA5D6C48}"/>
                </a:ext>
              </a:extLst>
            </p:cNvPr>
            <p:cNvSpPr/>
            <p:nvPr/>
          </p:nvSpPr>
          <p:spPr>
            <a:xfrm>
              <a:off x="7187526" y="2936535"/>
              <a:ext cx="300385" cy="431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875FAFD0-99B8-40E8-A12B-06B44D474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3147" y="2943680"/>
              <a:ext cx="431674" cy="431674"/>
            </a:xfrm>
            <a:prstGeom prst="rect">
              <a:avLst/>
            </a:prstGeom>
          </p:spPr>
        </p:pic>
      </p:grpSp>
      <p:pic>
        <p:nvPicPr>
          <p:cNvPr id="97" name="Grafik 96">
            <a:extLst>
              <a:ext uri="{FF2B5EF4-FFF2-40B4-BE49-F238E27FC236}">
                <a16:creationId xmlns:a16="http://schemas.microsoft.com/office/drawing/2014/main" id="{A2AB7399-E6CF-414F-A3EA-B2955D399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7370" y="3444604"/>
            <a:ext cx="644270" cy="644270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1A11916B-83FB-40E8-A68C-1E699425B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3050" flipH="1">
            <a:off x="9770030" y="3653551"/>
            <a:ext cx="359878" cy="359878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3F5B4A82-B5FC-43C3-BE23-B6AD2AB3FC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84" y="5282649"/>
            <a:ext cx="436942" cy="436942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88100FE3-38F7-48CE-B9DC-200E28DA7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102" y="1281603"/>
            <a:ext cx="754380" cy="75438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557CE51-BFDC-47EF-82FC-09FD576F53DA}"/>
              </a:ext>
            </a:extLst>
          </p:cNvPr>
          <p:cNvSpPr txBox="1"/>
          <p:nvPr/>
        </p:nvSpPr>
        <p:spPr>
          <a:xfrm>
            <a:off x="9968410" y="382453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KS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F6669E61-8592-43ED-980F-14D657EDA7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65" y="1617458"/>
            <a:ext cx="754380" cy="76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5" grpId="0" animBg="1"/>
      <p:bldP spid="77" grpId="0" animBg="1"/>
      <p:bldP spid="78" grpId="0" animBg="1"/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TraceTronic_Color-01">
      <a:dk1>
        <a:srgbClr val="63666A"/>
      </a:dk1>
      <a:lt1>
        <a:srgbClr val="FFFFFF"/>
      </a:lt1>
      <a:dk2>
        <a:srgbClr val="ED8B00"/>
      </a:dk2>
      <a:lt2>
        <a:srgbClr val="208CA3"/>
      </a:lt2>
      <a:accent1>
        <a:srgbClr val="ED8B00"/>
      </a:accent1>
      <a:accent2>
        <a:srgbClr val="208CA3"/>
      </a:accent2>
      <a:accent3>
        <a:srgbClr val="63666A"/>
      </a:accent3>
      <a:accent4>
        <a:srgbClr val="7030A0"/>
      </a:accent4>
      <a:accent5>
        <a:srgbClr val="FF0000"/>
      </a:accent5>
      <a:accent6>
        <a:srgbClr val="FFF301"/>
      </a:accent6>
      <a:hlink>
        <a:srgbClr val="ED8B00"/>
      </a:hlink>
      <a:folHlink>
        <a:srgbClr val="63666A"/>
      </a:folHlink>
    </a:clrScheme>
    <a:fontScheme name="DIN-TraceTronic">
      <a:majorFont>
        <a:latin typeface="DIN-Regular"/>
        <a:ea typeface=""/>
        <a:cs typeface=""/>
      </a:majorFont>
      <a:minorFont>
        <a:latin typeface="DIN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C9DBFFEAA66948ADAEC1F261AD3709" ma:contentTypeVersion="1" ma:contentTypeDescription="Ein neues Dokument erstellen." ma:contentTypeScope="" ma:versionID="7f3f53a8e11a72f6c1e4baf65451326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59678F-60D0-4421-8FD0-B78C57C86A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F75963-3F1A-470B-BB92-9B2F7DCBC93F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4C03F0-8685-461F-9996-1F4FEBA111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Breitbild</PresentationFormat>
  <Paragraphs>158</Paragraphs>
  <Slides>17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DIN-Regular</vt:lpstr>
      <vt:lpstr>Wingdings</vt:lpstr>
      <vt:lpstr>Office</vt:lpstr>
      <vt:lpstr>WAS Macht man mit diesem TAG? </vt:lpstr>
      <vt:lpstr>Inhalt</vt:lpstr>
      <vt:lpstr>Begriffsklärung</vt:lpstr>
      <vt:lpstr>Glossar</vt:lpstr>
      <vt:lpstr>Motivation</vt:lpstr>
      <vt:lpstr>Motivation – TAG (Datenhaltung) </vt:lpstr>
      <vt:lpstr>Motivation – PDX-Handler (Datenaufbereitung)</vt:lpstr>
      <vt:lpstr>Workflow</vt:lpstr>
      <vt:lpstr>Workflow</vt:lpstr>
      <vt:lpstr>Einordnung in Toollandschaft der TSP-EA Absicherung</vt:lpstr>
      <vt:lpstr>TAG im Toolgefüge der Absicherung</vt:lpstr>
      <vt:lpstr>TAG im Toolgefüge der Absicherung  Testvorbereitung</vt:lpstr>
      <vt:lpstr>TAG im Toolgefüge der Absicherung Testdurchführung</vt:lpstr>
      <vt:lpstr>TAG im Toolgefüge der Absicherung Nachbereitung / Planung … sonstiges</vt:lpstr>
      <vt:lpstr>Demo</vt:lpstr>
      <vt:lpstr>Demo</vt:lpstr>
      <vt:lpstr>Danke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Gruhl, Mathis</dc:creator>
  <cp:lastModifiedBy>Steitz, Markus</cp:lastModifiedBy>
  <cp:revision>224</cp:revision>
  <dcterms:created xsi:type="dcterms:W3CDTF">2019-04-30T07:54:35Z</dcterms:created>
  <dcterms:modified xsi:type="dcterms:W3CDTF">2022-03-24T13:50:10Z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0x010100FCC9DBFFEAA66948ADAEC1F261AD3709</vt:lpwstr>
  </property>
</Properties>
</file>